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160" userDrawn="1">
          <p15:clr>
            <a:srgbClr val="A4A3A4"/>
          </p15:clr>
        </p15:guide>
        <p15:guide id="2" orient="horz" pos="913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529" userDrawn="1">
          <p15:clr>
            <a:srgbClr val="A4A3A4"/>
          </p15:clr>
        </p15:guide>
        <p15:guide id="5" pos="7151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99" autoAdjust="0"/>
    <p:restoredTop sz="94660"/>
  </p:normalViewPr>
  <p:slideViewPr>
    <p:cSldViewPr snapToGrid="0" snapToObjects="1" showGuides="1">
      <p:cViewPr varScale="1">
        <p:scale>
          <a:sx n="110" d="100"/>
          <a:sy n="110" d="100"/>
        </p:scale>
        <p:origin x="546" y="108"/>
      </p:cViewPr>
      <p:guideLst>
        <p:guide pos="3840"/>
        <p:guide orient="horz" pos="2160"/>
        <p:guide orient="horz" pos="913"/>
        <p:guide orient="horz" pos="4088"/>
        <p:guide pos="529"/>
        <p:guide pos="7151"/>
        <p:guide orient="horz" pos="23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17/04/2024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4800" dirty="0"/>
              <a:t>붕괴</a:t>
            </a:r>
            <a:r>
              <a:rPr lang="en-US" altLang="ko-KR" sz="4800" dirty="0"/>
              <a:t>:</a:t>
            </a:r>
            <a:r>
              <a:rPr lang="ko-KR" altLang="en-US" sz="4800" dirty="0"/>
              <a:t>스타레일</a:t>
            </a:r>
            <a:br>
              <a:rPr lang="en-US" altLang="ko-KR" sz="4800" dirty="0"/>
            </a:br>
            <a:r>
              <a:rPr lang="ko-KR" altLang="en-US" sz="4400" dirty="0"/>
              <a:t>속성</a:t>
            </a:r>
            <a:r>
              <a:rPr lang="en-US" altLang="ko-KR" sz="4400" dirty="0"/>
              <a:t>&amp;</a:t>
            </a:r>
            <a:r>
              <a:rPr lang="ko-KR" altLang="en-US" sz="4400" dirty="0"/>
              <a:t>강인도 시스템 역기획서</a:t>
            </a:r>
            <a:endParaRPr lang="ko-KR" altLang="en-US" dirty="0"/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 dirty="0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개요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2</a:t>
            </a:fld>
            <a:endParaRPr lang="ko-KR" altLang="en-US"/>
          </a:p>
        </p:txBody>
      </p:sp>
      <p:graphicFrame>
        <p:nvGraphicFramePr>
          <p:cNvPr id="3" name="표 1">
            <a:extLst>
              <a:ext uri="{FF2B5EF4-FFF2-40B4-BE49-F238E27FC236}">
                <a16:creationId xmlns:a16="http://schemas.microsoft.com/office/drawing/2014/main" id="{2CED0D19-F167-6CC5-A4F3-F35A00AFA8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1243035"/>
              </p:ext>
            </p:extLst>
          </p:nvPr>
        </p:nvGraphicFramePr>
        <p:xfrm>
          <a:off x="1633855" y="3260090"/>
          <a:ext cx="8924290" cy="337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242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게임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붕괴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스타레일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이하 스타레일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의 속성</a:t>
                      </a:r>
                      <a:r>
                        <a:rPr lang="en-US" altLang="ko-KR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&amp;</a:t>
                      </a: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강인도 시스템의 구조를 파악하기 위해 작성되었다</a:t>
                      </a:r>
                      <a:r>
                        <a:rPr lang="en-US" altLang="ko-KR"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속성</a:t>
            </a:r>
            <a:r>
              <a:rPr lang="en-US" altLang="ko-KR" dirty="0"/>
              <a:t>&amp;</a:t>
            </a:r>
            <a:r>
              <a:rPr lang="ko-KR" altLang="en-US" dirty="0"/>
              <a:t>약점 속성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3</a:t>
            </a:fld>
            <a:endParaRPr lang="ko-KR" altLang="en-US"/>
          </a:p>
        </p:txBody>
      </p:sp>
      <p:graphicFrame>
        <p:nvGraphicFramePr>
          <p:cNvPr id="3" name="표 1">
            <a:extLst>
              <a:ext uri="{FF2B5EF4-FFF2-40B4-BE49-F238E27FC236}">
                <a16:creationId xmlns:a16="http://schemas.microsoft.com/office/drawing/2014/main" id="{2CED0D19-F167-6CC5-A4F3-F35A00AFA8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697861"/>
              </p:ext>
            </p:extLst>
          </p:nvPr>
        </p:nvGraphicFramePr>
        <p:xfrm>
          <a:off x="2837973" y="2240447"/>
          <a:ext cx="6516053" cy="1750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160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속성이란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?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PC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들은 물리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화염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얼음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번개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바람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양자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허수 중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개의 속성을 보유한다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PC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가 적을 공격할 경우 해당 공격은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PC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의 속성을 띠게 된다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7944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94424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약점 속성이란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?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3821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스타레일의 몬스터는 강인도라는 수치와 강인도를 공략하기 위한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‘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약점 속성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’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을 가지고 있다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‘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약점 속성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’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과 동일한 속성의 피해를 줄 경우 강인도에 피해를 준다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204120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6D930BA-A425-17B1-9457-0A4005D08421}"/>
              </a:ext>
            </a:extLst>
          </p:cNvPr>
          <p:cNvSpPr txBox="1"/>
          <p:nvPr/>
        </p:nvSpPr>
        <p:spPr>
          <a:xfrm>
            <a:off x="2837973" y="4820854"/>
            <a:ext cx="572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속성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CC29E2-2437-945D-9C78-AAB2AC405FB2}"/>
              </a:ext>
            </a:extLst>
          </p:cNvPr>
          <p:cNvSpPr txBox="1"/>
          <p:nvPr/>
        </p:nvSpPr>
        <p:spPr>
          <a:xfrm>
            <a:off x="6108601" y="4814637"/>
            <a:ext cx="963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약점 속성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37DE340-6FF2-DFB3-814F-45F92DB53A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84" t="30198" r="24620" b="64567"/>
          <a:stretch/>
        </p:blipFill>
        <p:spPr>
          <a:xfrm>
            <a:off x="6108601" y="4190592"/>
            <a:ext cx="3270628" cy="630262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DDF8EA2B-44F8-9A34-FA11-7033F3719089}"/>
              </a:ext>
            </a:extLst>
          </p:cNvPr>
          <p:cNvSpPr/>
          <p:nvPr/>
        </p:nvSpPr>
        <p:spPr>
          <a:xfrm>
            <a:off x="7286330" y="4266640"/>
            <a:ext cx="679269" cy="31882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 descr="스케치, 그래픽, 종이접기, 디자인이(가) 표시된 사진&#10;&#10;자동 생성된 설명">
            <a:extLst>
              <a:ext uri="{FF2B5EF4-FFF2-40B4-BE49-F238E27FC236}">
                <a16:creationId xmlns:a16="http://schemas.microsoft.com/office/drawing/2014/main" id="{3E70D71A-CAFF-DD77-2928-B9D9849F75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973" y="4200113"/>
            <a:ext cx="3270628" cy="62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484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강인도</a:t>
            </a:r>
            <a:r>
              <a:rPr lang="en-US" altLang="ko-KR" dirty="0"/>
              <a:t>&amp;</a:t>
            </a:r>
            <a:r>
              <a:rPr lang="ko-KR" altLang="en-US" dirty="0"/>
              <a:t>약점 격파 상태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  <p:graphicFrame>
        <p:nvGraphicFramePr>
          <p:cNvPr id="3" name="표 1">
            <a:extLst>
              <a:ext uri="{FF2B5EF4-FFF2-40B4-BE49-F238E27FC236}">
                <a16:creationId xmlns:a16="http://schemas.microsoft.com/office/drawing/2014/main" id="{2CED0D19-F167-6CC5-A4F3-F35A00AFA8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889384"/>
              </p:ext>
            </p:extLst>
          </p:nvPr>
        </p:nvGraphicFramePr>
        <p:xfrm>
          <a:off x="864711" y="1604599"/>
          <a:ext cx="10462578" cy="2115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25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강인도란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?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3821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몬스터가 가지고 고정된 수치로 강인도가 피해를 받아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0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이 될 경우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‘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격파 효과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’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가 발생하고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‘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약점 격파 상태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’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가 된다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20412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9407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약점 격파 상태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latin typeface="+mn-lt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615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PC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의 공격으로 몬스터의 강인도가 모두 소모된 일종의 무력화 상태다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‘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약점 격파 상태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’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가 될 경우 해당 몬스터가 입는 피해는 증가하게 되며 몬스터의 턴이 돌아올 경우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‘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약점 격파 상태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’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가 해제되며 강인도가 모두 회복된다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최종 데미지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기본 데미지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치명타 계수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피해 증가 계수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저항 계수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방어 계수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받는 피해 증가 계수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피해 감소 계수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[</a:t>
                      </a:r>
                      <a:r>
                        <a:rPr lang="ko-KR" altLang="en-US" sz="1200" b="1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피해 감소 계수</a:t>
                      </a:r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]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는 약점 격파 상태가 아닐 경우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0.9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이며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,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약점 격파 상태일 경우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1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이다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.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4473868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A77DF921-1419-0D01-BB5E-2BBD348EEE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22" r="18091" b="26476"/>
          <a:stretch/>
        </p:blipFill>
        <p:spPr>
          <a:xfrm>
            <a:off x="2397506" y="4004926"/>
            <a:ext cx="3074176" cy="216268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FC91D7A-EF3F-A463-398F-59D1684F63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22" r="18091" b="26476"/>
          <a:stretch/>
        </p:blipFill>
        <p:spPr>
          <a:xfrm>
            <a:off x="6720319" y="4004926"/>
            <a:ext cx="3074176" cy="21626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CF0518-1508-0271-4D38-C2223C0641BE}"/>
              </a:ext>
            </a:extLst>
          </p:cNvPr>
          <p:cNvSpPr txBox="1"/>
          <p:nvPr/>
        </p:nvSpPr>
        <p:spPr>
          <a:xfrm>
            <a:off x="2397504" y="6178662"/>
            <a:ext cx="11730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일반 상태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9D33A4-5251-B9B2-E86E-B117C2E39EF9}"/>
              </a:ext>
            </a:extLst>
          </p:cNvPr>
          <p:cNvSpPr txBox="1"/>
          <p:nvPr/>
        </p:nvSpPr>
        <p:spPr>
          <a:xfrm>
            <a:off x="6720318" y="6178662"/>
            <a:ext cx="1465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약점 격파 상태</a:t>
            </a:r>
          </a:p>
        </p:txBody>
      </p:sp>
    </p:spTree>
    <p:extLst>
      <p:ext uri="{BB962C8B-B14F-4D97-AF65-F5344CB8AC3E}">
        <p14:creationId xmlns:p14="http://schemas.microsoft.com/office/powerpoint/2010/main" val="3948008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9788" y="368301"/>
            <a:ext cx="10512425" cy="1071562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dirty="0"/>
              <a:t>격파 효과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  <p:graphicFrame>
        <p:nvGraphicFramePr>
          <p:cNvPr id="3" name="표 1">
            <a:extLst>
              <a:ext uri="{FF2B5EF4-FFF2-40B4-BE49-F238E27FC236}">
                <a16:creationId xmlns:a16="http://schemas.microsoft.com/office/drawing/2014/main" id="{2CED0D19-F167-6CC5-A4F3-F35A00AFA8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6317180"/>
              </p:ext>
            </p:extLst>
          </p:nvPr>
        </p:nvGraphicFramePr>
        <p:xfrm>
          <a:off x="2456180" y="1562376"/>
          <a:ext cx="7279640" cy="451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1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8990">
                  <a:extLst>
                    <a:ext uri="{9D8B030D-6E8A-4147-A177-3AD203B41FA5}">
                      <a16:colId xmlns:a16="http://schemas.microsoft.com/office/drawing/2014/main" val="3884038367"/>
                    </a:ext>
                  </a:extLst>
                </a:gridCol>
                <a:gridCol w="1075690">
                  <a:extLst>
                    <a:ext uri="{9D8B030D-6E8A-4147-A177-3AD203B41FA5}">
                      <a16:colId xmlns:a16="http://schemas.microsoft.com/office/drawing/2014/main" val="3296816332"/>
                    </a:ext>
                  </a:extLst>
                </a:gridCol>
                <a:gridCol w="1990090">
                  <a:extLst>
                    <a:ext uri="{9D8B030D-6E8A-4147-A177-3AD203B41FA5}">
                      <a16:colId xmlns:a16="http://schemas.microsoft.com/office/drawing/2014/main" val="1233777985"/>
                    </a:ext>
                  </a:extLst>
                </a:gridCol>
                <a:gridCol w="808990">
                  <a:extLst>
                    <a:ext uri="{9D8B030D-6E8A-4147-A177-3AD203B41FA5}">
                      <a16:colId xmlns:a16="http://schemas.microsoft.com/office/drawing/2014/main" val="261348440"/>
                    </a:ext>
                  </a:extLst>
                </a:gridCol>
                <a:gridCol w="2056765">
                  <a:extLst>
                    <a:ext uri="{9D8B030D-6E8A-4147-A177-3AD203B41FA5}">
                      <a16:colId xmlns:a16="http://schemas.microsoft.com/office/drawing/2014/main" val="2694487399"/>
                    </a:ext>
                  </a:extLst>
                </a:gridCol>
              </a:tblGrid>
              <a:tr h="158793">
                <a:tc gridSpan="6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격파 효과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latin typeface="+mn-lt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494734"/>
                  </a:ext>
                </a:extLst>
              </a:tr>
              <a:tr h="578356">
                <a:tc gridSpan="6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몬스터의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‘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행동 게이지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’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를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25%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감소 시키고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 ‘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격파 피해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’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를 준다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그리고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‘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약점 격파 상태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’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로 만든 캐릭터의 속성에 따라 몬스터를 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‘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속성별 </a:t>
                      </a:r>
                      <a:r>
                        <a:rPr lang="ko-KR" altLang="en-US" sz="1200" b="0" i="0" kern="1200" dirty="0" err="1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디버프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’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 상태로 만든다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tx1"/>
                        </a:solidFill>
                        <a:latin typeface="+mn-lt"/>
                        <a:ea typeface="맑은 고딕" charset="0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맑은 고딕" charset="0"/>
                        </a:rPr>
                        <a:t>격파 피해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0"/>
                          <a:cs typeface="+mn-cs"/>
                        </a:rPr>
                        <a:t>=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레벨 계수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격파 특수효과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속성 계수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강인도 계수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강인도 계수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charset="0"/>
                          <a:cs typeface="+mn-cs"/>
                        </a:rPr>
                        <a:t>=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[0.5+</a:t>
                      </a: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몬스터의 강인도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/120]</a:t>
                      </a:r>
                      <a:endParaRPr lang="en-US" altLang="ko-KR" sz="12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633506"/>
                  </a:ext>
                </a:extLst>
              </a:tr>
              <a:tr h="158793">
                <a:tc gridSpan="6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5089209"/>
                  </a:ext>
                </a:extLst>
              </a:tr>
              <a:tr h="145682">
                <a:tc gridSpan="6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속성별 </a:t>
                      </a:r>
                      <a:r>
                        <a:rPr lang="ko-KR" alt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디버프</a:t>
                      </a: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018696"/>
                  </a:ext>
                </a:extLst>
              </a:tr>
              <a:tr h="2112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속성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약점 격파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피해량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고유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상태이상 이름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상태 이상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피해량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(1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턴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상태 이상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지속 시간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상태 이상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부과 효과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4672817"/>
                  </a:ext>
                </a:extLst>
              </a:tr>
              <a:tr h="2112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물리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200%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열상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최대 체력의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7%(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정예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최대 체력의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16%(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일반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3144343"/>
                  </a:ext>
                </a:extLst>
              </a:tr>
              <a:tr h="1325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화염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연소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51185"/>
                  </a:ext>
                </a:extLst>
              </a:tr>
              <a:tr h="2112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얼음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빙결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턴 행동 불가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해제 후 행동 게이지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50%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감소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500667"/>
                  </a:ext>
                </a:extLst>
              </a:tr>
              <a:tr h="1325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번개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감전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200%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0294006"/>
                  </a:ext>
                </a:extLst>
              </a:tr>
              <a:tr h="2112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바람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150%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풍화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100%×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중첩 수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최대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5)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중첩 추가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정예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중첩 추가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일반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9621875"/>
                  </a:ext>
                </a:extLst>
              </a:tr>
              <a:tr h="2112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양자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얽힘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60%×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중첩 수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최대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5)×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강인도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행동 게이지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20%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감소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피격 시 중첩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추가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0767343"/>
                  </a:ext>
                </a:extLst>
              </a:tr>
              <a:tr h="2112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허수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속박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행동 게이지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30%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감소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속도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10%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감소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430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7552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Pages>7</Pages>
  <Words>432</Words>
  <Characters>0</Characters>
  <Application>Microsoft Office PowerPoint</Application>
  <DocSecurity>0</DocSecurity>
  <PresentationFormat>와이드스크린</PresentationFormat>
  <Lines>0</Lines>
  <Paragraphs>87</Paragraphs>
  <Slides>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붕괴:스타레일 속성&amp;강인도 시스템 역기획서</vt:lpstr>
      <vt:lpstr>개요</vt:lpstr>
      <vt:lpstr>속성&amp;약점 속성</vt:lpstr>
      <vt:lpstr>강인도&amp;약점 격파 상태</vt:lpstr>
      <vt:lpstr>격파 효과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정근 윤</cp:lastModifiedBy>
  <cp:revision>277</cp:revision>
  <dcterms:modified xsi:type="dcterms:W3CDTF">2024-04-16T20:49:28Z</dcterms:modified>
  <cp:version>9.103.97.45139</cp:version>
</cp:coreProperties>
</file>

<file path=docProps/thumbnail.jpeg>
</file>